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428" r:id="rId2"/>
    <p:sldId id="441" r:id="rId3"/>
    <p:sldId id="443" r:id="rId4"/>
    <p:sldId id="442" r:id="rId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80" userDrawn="1">
          <p15:clr>
            <a:srgbClr val="A4A3A4"/>
          </p15:clr>
        </p15:guide>
        <p15:guide id="2" pos="2688" userDrawn="1">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2C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71" autoAdjust="0"/>
    <p:restoredTop sz="94313" autoAdjust="0"/>
  </p:normalViewPr>
  <p:slideViewPr>
    <p:cSldViewPr>
      <p:cViewPr varScale="1">
        <p:scale>
          <a:sx n="79" d="100"/>
          <a:sy n="79" d="100"/>
        </p:scale>
        <p:origin x="1020" y="78"/>
      </p:cViewPr>
      <p:guideLst>
        <p:guide orient="horz" pos="480"/>
        <p:guide pos="2688"/>
      </p:guideLst>
    </p:cSldViewPr>
  </p:slideViewPr>
  <p:outlineViewPr>
    <p:cViewPr>
      <p:scale>
        <a:sx n="33" d="100"/>
        <a:sy n="33" d="100"/>
      </p:scale>
      <p:origin x="0" y="-5968"/>
    </p:cViewPr>
  </p:outlineViewPr>
  <p:notesTextViewPr>
    <p:cViewPr>
      <p:scale>
        <a:sx n="3" d="2"/>
        <a:sy n="3" d="2"/>
      </p:scale>
      <p:origin x="0" y="0"/>
    </p:cViewPr>
  </p:notesTextViewPr>
  <p:sorterViewPr>
    <p:cViewPr varScale="1">
      <p:scale>
        <a:sx n="1" d="1"/>
        <a:sy n="1" d="1"/>
      </p:scale>
      <p:origin x="0" y="-6754"/>
    </p:cViewPr>
  </p:sorterViewPr>
  <p:notesViewPr>
    <p:cSldViewPr showGuides="1">
      <p:cViewPr varScale="1">
        <p:scale>
          <a:sx n="95" d="100"/>
          <a:sy n="95" d="100"/>
        </p:scale>
        <p:origin x="2984" y="184"/>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B6B4116B-DE8C-417E-BE09-D7D5C9F06C27}" type="datetimeFigureOut">
              <a:rPr lang="en-US" smtClean="0"/>
              <a:t>8/7/2019</a:t>
            </a:fld>
            <a:endParaRPr lang="en-US" dirty="0"/>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844EA5D5-25E0-44AF-9C9D-500009803840}" type="slidenum">
              <a:rPr lang="en-US" smtClean="0"/>
              <a:t>‹#›</a:t>
            </a:fld>
            <a:endParaRPr lang="en-US" dirty="0"/>
          </a:p>
        </p:txBody>
      </p:sp>
    </p:spTree>
    <p:extLst>
      <p:ext uri="{BB962C8B-B14F-4D97-AF65-F5344CB8AC3E}">
        <p14:creationId xmlns:p14="http://schemas.microsoft.com/office/powerpoint/2010/main" val="41796176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FF1394BB-1FB6-4FF5-AB52-F8474B0A9B37}" type="datetimeFigureOut">
              <a:rPr lang="en-US" smtClean="0"/>
              <a:t>8/7/2019</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5A2D6572-CA89-4DBE-8EFF-8E4FF3B70CBC}" type="slidenum">
              <a:rPr lang="en-US" smtClean="0"/>
              <a:t>‹#›</a:t>
            </a:fld>
            <a:endParaRPr lang="en-US" dirty="0"/>
          </a:p>
        </p:txBody>
      </p:sp>
    </p:spTree>
    <p:extLst>
      <p:ext uri="{BB962C8B-B14F-4D97-AF65-F5344CB8AC3E}">
        <p14:creationId xmlns:p14="http://schemas.microsoft.com/office/powerpoint/2010/main" val="2736902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Master &amp; Subtitl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1470025"/>
          </a:xfrm>
        </p:spPr>
        <p:txBody>
          <a:bodyPr/>
          <a:lstStyle/>
          <a:p>
            <a:r>
              <a:rPr lang="en-US" dirty="0"/>
              <a:t>Click to edit Master title style</a:t>
            </a:r>
          </a:p>
        </p:txBody>
      </p:sp>
      <p:sp>
        <p:nvSpPr>
          <p:cNvPr id="3" name="Subtitle 2"/>
          <p:cNvSpPr>
            <a:spLocks noGrp="1"/>
          </p:cNvSpPr>
          <p:nvPr>
            <p:ph type="subTitle" idx="1"/>
          </p:nvPr>
        </p:nvSpPr>
        <p:spPr>
          <a:xfrm>
            <a:off x="685800" y="914400"/>
            <a:ext cx="7696200" cy="533400"/>
          </a:xfrm>
          <a:prstGeom prst="rect">
            <a:avLst/>
          </a:prstGeom>
        </p:spPr>
        <p:txBody>
          <a:bodyPr>
            <a:normAutofit/>
          </a:bodyPr>
          <a:lstStyle>
            <a:lvl1pPr marL="0" indent="0" algn="ctr">
              <a:buNone/>
              <a:defRPr sz="2800" b="1" i="0">
                <a:solidFill>
                  <a:schemeClr val="tx1"/>
                </a:solidFill>
                <a:latin typeface="Arial Black" charset="0"/>
                <a:ea typeface="Arial Black" charset="0"/>
                <a:cs typeface="Arial Black"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extLst>
    <p:ext uri="{DCECCB84-F9BA-43D5-87BE-67443E8EF086}">
      <p15:sldGuideLst xmlns:p15="http://schemas.microsoft.com/office/powerpoint/2012/main">
        <p15:guide id="1" orient="horz" pos="4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Master with bullet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1143000"/>
          </a:xfrm>
          <a:prstGeom prst="rect">
            <a:avLst/>
          </a:prstGeom>
        </p:spPr>
        <p:txBody>
          <a:bodyPr/>
          <a:lstStyle>
            <a:lvl1pPr marL="0" indent="0">
              <a:buFontTx/>
              <a:buNone/>
              <a:defRPr b="1" i="0">
                <a:latin typeface="Arial" charset="0"/>
                <a:ea typeface="Arial" charset="0"/>
                <a:cs typeface="Arial" charset="0"/>
              </a:defRPr>
            </a:lvl1pPr>
            <a:lvl2pPr marL="742950" indent="-285750">
              <a:buClr>
                <a:srgbClr val="FF0000"/>
              </a:buClr>
              <a:buFont typeface="Arial" charset="0"/>
              <a:buChar char="•"/>
              <a:defRPr b="1"/>
            </a:lvl2pPr>
          </a:lstStyle>
          <a:p>
            <a:pPr lvl="0"/>
            <a:r>
              <a:rPr lang="en-US" dirty="0"/>
              <a:t>Click to edit Master text styles</a:t>
            </a:r>
          </a:p>
          <a:p>
            <a:pPr lvl="1"/>
            <a:r>
              <a:rPr lang="en-US" dirty="0"/>
              <a:t>Second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ster Title with 2 levels of bullets">
    <p:spTree>
      <p:nvGrpSpPr>
        <p:cNvPr id="1" name=""/>
        <p:cNvGrpSpPr/>
        <p:nvPr/>
      </p:nvGrpSpPr>
      <p:grpSpPr>
        <a:xfrm>
          <a:off x="0" y="0"/>
          <a:ext cx="0" cy="0"/>
          <a:chOff x="0" y="0"/>
          <a:chExt cx="0" cy="0"/>
        </a:xfrm>
      </p:grpSpPr>
      <p:sp>
        <p:nvSpPr>
          <p:cNvPr id="2" name="Title 1"/>
          <p:cNvSpPr>
            <a:spLocks noGrp="1"/>
          </p:cNvSpPr>
          <p:nvPr>
            <p:ph type="title"/>
          </p:nvPr>
        </p:nvSpPr>
        <p:spPr>
          <a:xfrm>
            <a:off x="452215" y="29198"/>
            <a:ext cx="8229600" cy="1143000"/>
          </a:xfrm>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marL="0" indent="0">
              <a:buFontTx/>
              <a:buNone/>
              <a:defRPr sz="2200"/>
            </a:lvl1pPr>
            <a:lvl2pPr marL="742950" indent="-285750">
              <a:buClr>
                <a:srgbClr val="FF0000"/>
              </a:buClr>
              <a:buFont typeface="Arial" charset="0"/>
              <a:buChar char="•"/>
              <a:defRPr sz="1800" b="1" i="0">
                <a:latin typeface="Arial" charset="0"/>
                <a:ea typeface="Arial" charset="0"/>
                <a:cs typeface="Arial" charset="0"/>
              </a:defRPr>
            </a:lvl2pPr>
            <a:lvl3pPr>
              <a:buClr>
                <a:srgbClr val="FF0000"/>
              </a:buClr>
              <a:defRPr sz="1600" b="1"/>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Tree>
  </p:cSld>
  <p:clrMapOvr>
    <a:masterClrMapping/>
  </p:clrMapOvr>
  <p:extLst>
    <p:ext uri="{DCECCB84-F9BA-43D5-87BE-67443E8EF086}">
      <p15:sldGuideLst xmlns:p15="http://schemas.microsoft.com/office/powerpoint/2012/main">
        <p15:guide id="1" orient="horz" pos="4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Master 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955"/>
            <a:ext cx="8229600" cy="1143000"/>
          </a:xfrm>
        </p:spPr>
        <p:txBody>
          <a:bodyPr/>
          <a:lstStyle/>
          <a:p>
            <a:r>
              <a:rPr lang="en-US" dirty="0"/>
              <a:t>Click to edit Master title style</a:t>
            </a:r>
          </a:p>
        </p:txBody>
      </p:sp>
    </p:spTree>
  </p:cSld>
  <p:clrMapOvr>
    <a:masterClrMapping/>
  </p:clrMapOvr>
  <p:extLst>
    <p:ext uri="{DCECCB84-F9BA-43D5-87BE-67443E8EF086}">
      <p15:sldGuideLst xmlns:p15="http://schemas.microsoft.com/office/powerpoint/2012/main">
        <p15:guide id="1" orient="horz" pos="4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for Images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84827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pic>
        <p:nvPicPr>
          <p:cNvPr id="7" name="Picture 6"/>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7010402" y="6400800"/>
            <a:ext cx="1600195" cy="284294"/>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7" r:id="rId5"/>
  </p:sldLayoutIdLst>
  <p:txStyles>
    <p:titleStyle>
      <a:lvl1pPr algn="ctr" defTabSz="914400" rtl="0" eaLnBrk="1" latinLnBrk="0" hangingPunct="1">
        <a:spcBef>
          <a:spcPct val="0"/>
        </a:spcBef>
        <a:buNone/>
        <a:defRPr sz="3200" b="1" i="0" kern="1200">
          <a:solidFill>
            <a:schemeClr val="tx1"/>
          </a:solidFill>
          <a:latin typeface="Arial Black" charset="0"/>
          <a:ea typeface="Arial Black" charset="0"/>
          <a:cs typeface="Arial Black" charset="0"/>
        </a:defRPr>
      </a:lvl1pPr>
    </p:titleStyle>
    <p:bodyStyle>
      <a:lvl1pPr marL="0" indent="0" algn="l" defTabSz="914400" rtl="0" eaLnBrk="1" latinLnBrk="0" hangingPunct="1">
        <a:spcBef>
          <a:spcPct val="20000"/>
        </a:spcBef>
        <a:buFontTx/>
        <a:buNone/>
        <a:defRPr sz="2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064"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0" y="6324600"/>
            <a:ext cx="19050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24E9CF2C-79C7-48D5-B144-DCB9A1698AFD}"/>
              </a:ext>
            </a:extLst>
          </p:cNvPr>
          <p:cNvPicPr>
            <a:picLocks noChangeAspect="1"/>
          </p:cNvPicPr>
          <p:nvPr/>
        </p:nvPicPr>
        <p:blipFill>
          <a:blip r:embed="rId2"/>
          <a:stretch>
            <a:fillRect/>
          </a:stretch>
        </p:blipFill>
        <p:spPr>
          <a:xfrm>
            <a:off x="1828800" y="1143000"/>
            <a:ext cx="5710325" cy="2155253"/>
          </a:xfrm>
          <a:prstGeom prst="rect">
            <a:avLst/>
          </a:prstGeom>
        </p:spPr>
      </p:pic>
      <p:pic>
        <p:nvPicPr>
          <p:cNvPr id="5" name="Picture 4" descr="A picture containing screenshot&#10;&#10;Description automatically generated">
            <a:extLst>
              <a:ext uri="{FF2B5EF4-FFF2-40B4-BE49-F238E27FC236}">
                <a16:creationId xmlns:a16="http://schemas.microsoft.com/office/drawing/2014/main" id="{E6381BBB-6BB8-4929-BB39-8CF22F4FC4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733800"/>
            <a:ext cx="9144000" cy="1634154"/>
          </a:xfrm>
          <a:prstGeom prst="rect">
            <a:avLst/>
          </a:prstGeom>
        </p:spPr>
      </p:pic>
    </p:spTree>
    <p:extLst>
      <p:ext uri="{BB962C8B-B14F-4D97-AF65-F5344CB8AC3E}">
        <p14:creationId xmlns:p14="http://schemas.microsoft.com/office/powerpoint/2010/main" val="4147640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23CEC1F-7010-426C-A8F8-E68D92F7B286}"/>
              </a:ext>
            </a:extLst>
          </p:cNvPr>
          <p:cNvSpPr>
            <a:spLocks noGrp="1"/>
          </p:cNvSpPr>
          <p:nvPr>
            <p:ph type="title"/>
          </p:nvPr>
        </p:nvSpPr>
        <p:spPr>
          <a:xfrm>
            <a:off x="457200" y="0"/>
            <a:ext cx="8229600" cy="990600"/>
          </a:xfrm>
        </p:spPr>
        <p:txBody>
          <a:bodyPr>
            <a:normAutofit/>
          </a:bodyPr>
          <a:lstStyle/>
          <a:p>
            <a:r>
              <a:rPr lang="en-US" sz="2400" dirty="0"/>
              <a:t>Largest Provider of Non-PPE Industrial and Environmental Safety Products</a:t>
            </a:r>
          </a:p>
        </p:txBody>
      </p:sp>
      <p:sp>
        <p:nvSpPr>
          <p:cNvPr id="6" name="TextBox 5">
            <a:extLst>
              <a:ext uri="{FF2B5EF4-FFF2-40B4-BE49-F238E27FC236}">
                <a16:creationId xmlns:a16="http://schemas.microsoft.com/office/drawing/2014/main" id="{9785E2A0-2E83-44D2-8017-5D3E4E23F88E}"/>
              </a:ext>
            </a:extLst>
          </p:cNvPr>
          <p:cNvSpPr txBox="1"/>
          <p:nvPr/>
        </p:nvSpPr>
        <p:spPr>
          <a:xfrm>
            <a:off x="495301" y="5410200"/>
            <a:ext cx="5638800" cy="584775"/>
          </a:xfrm>
          <a:prstGeom prst="rect">
            <a:avLst/>
          </a:prstGeom>
          <a:noFill/>
        </p:spPr>
        <p:txBody>
          <a:bodyPr wrap="square" rtlCol="0">
            <a:spAutoFit/>
          </a:bodyPr>
          <a:lstStyle/>
          <a:p>
            <a:pPr algn="ctr"/>
            <a:r>
              <a:rPr lang="en-US" sz="1600" dirty="0"/>
              <a:t>These products are available to our valued</a:t>
            </a:r>
            <a:br>
              <a:rPr lang="en-US" sz="1600" dirty="0"/>
            </a:br>
            <a:r>
              <a:rPr lang="en-US" sz="1600" dirty="0"/>
              <a:t>channel partners world-wide.</a:t>
            </a:r>
          </a:p>
        </p:txBody>
      </p:sp>
      <p:pic>
        <p:nvPicPr>
          <p:cNvPr id="5" name="Picture 4">
            <a:extLst>
              <a:ext uri="{FF2B5EF4-FFF2-40B4-BE49-F238E27FC236}">
                <a16:creationId xmlns:a16="http://schemas.microsoft.com/office/drawing/2014/main" id="{E70A0F79-2E14-4F03-9C95-5BA4E6F1BD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569" y="3252216"/>
            <a:ext cx="6211774" cy="3429417"/>
          </a:xfrm>
          <a:prstGeom prst="rect">
            <a:avLst/>
          </a:prstGeom>
        </p:spPr>
      </p:pic>
      <p:sp>
        <p:nvSpPr>
          <p:cNvPr id="7" name="TextBox 6">
            <a:extLst>
              <a:ext uri="{FF2B5EF4-FFF2-40B4-BE49-F238E27FC236}">
                <a16:creationId xmlns:a16="http://schemas.microsoft.com/office/drawing/2014/main" id="{4B25E5A5-04F0-452E-A95E-614477B90E00}"/>
              </a:ext>
            </a:extLst>
          </p:cNvPr>
          <p:cNvSpPr txBox="1"/>
          <p:nvPr/>
        </p:nvSpPr>
        <p:spPr>
          <a:xfrm>
            <a:off x="1" y="943892"/>
            <a:ext cx="6629399" cy="2308324"/>
          </a:xfrm>
          <a:prstGeom prst="rect">
            <a:avLst/>
          </a:prstGeom>
          <a:noFill/>
        </p:spPr>
        <p:txBody>
          <a:bodyPr wrap="square" rtlCol="0">
            <a:spAutoFit/>
          </a:bodyPr>
          <a:lstStyle/>
          <a:p>
            <a:pPr algn="ctr"/>
            <a:r>
              <a:rPr lang="en-US" dirty="0"/>
              <a:t>Since 1906, Justrite has been recognized as an industry leader in the safe management of flammable liquids and other hazardous materials. Today our products include safety cabinets and large outdoor storage buildings, safety vessels and containers for laboratory and industrial applications, spill containment, secondary spill containment, safety showers and eye/face washes, gas cylinder handling equipment, and a range of custom engineered solutions.</a:t>
            </a:r>
            <a:endParaRPr lang="en-US" sz="1600" dirty="0"/>
          </a:p>
        </p:txBody>
      </p:sp>
      <p:sp>
        <p:nvSpPr>
          <p:cNvPr id="2" name="TextBox 1">
            <a:extLst>
              <a:ext uri="{FF2B5EF4-FFF2-40B4-BE49-F238E27FC236}">
                <a16:creationId xmlns:a16="http://schemas.microsoft.com/office/drawing/2014/main" id="{4D2A6AC3-3D77-4615-BA71-60CCA2166465}"/>
              </a:ext>
            </a:extLst>
          </p:cNvPr>
          <p:cNvSpPr txBox="1"/>
          <p:nvPr/>
        </p:nvSpPr>
        <p:spPr>
          <a:xfrm>
            <a:off x="6737807" y="943892"/>
            <a:ext cx="2223288" cy="5409783"/>
          </a:xfrm>
          <a:prstGeom prst="rect">
            <a:avLst/>
          </a:prstGeom>
          <a:solidFill>
            <a:schemeClr val="bg1">
              <a:lumMod val="95000"/>
            </a:schemeClr>
          </a:solidFill>
          <a:effectLst>
            <a:outerShdw blurRad="50800" dist="38100" dir="2700000" algn="tl" rotWithShape="0">
              <a:prstClr val="black">
                <a:alpha val="40000"/>
              </a:prstClr>
            </a:outerShdw>
          </a:effectLst>
        </p:spPr>
        <p:txBody>
          <a:bodyPr wrap="square" rtlCol="0" anchor="ctr">
            <a:noAutofit/>
          </a:bodyPr>
          <a:lstStyle/>
          <a:p>
            <a:pPr marL="173038" indent="-173038">
              <a:spcAft>
                <a:spcPts val="600"/>
              </a:spcAft>
              <a:buFont typeface="Arial" panose="020B0604020202020204" pitchFamily="34" charset="0"/>
              <a:buChar char="•"/>
            </a:pPr>
            <a:r>
              <a:rPr lang="en-US" sz="1300" dirty="0"/>
              <a:t>Safety Cabinets</a:t>
            </a:r>
          </a:p>
          <a:p>
            <a:pPr marL="173038" indent="-173038">
              <a:spcAft>
                <a:spcPts val="600"/>
              </a:spcAft>
              <a:buFont typeface="Arial" panose="020B0604020202020204" pitchFamily="34" charset="0"/>
              <a:buChar char="•"/>
            </a:pPr>
            <a:r>
              <a:rPr lang="en-US" sz="1300" dirty="0"/>
              <a:t>Safety Cans &amp; Containers</a:t>
            </a:r>
          </a:p>
          <a:p>
            <a:pPr marL="173038" indent="-173038">
              <a:spcAft>
                <a:spcPts val="600"/>
              </a:spcAft>
              <a:buFont typeface="Arial" panose="020B0604020202020204" pitchFamily="34" charset="0"/>
              <a:buChar char="•"/>
            </a:pPr>
            <a:r>
              <a:rPr lang="en-US" sz="1300" dirty="0"/>
              <a:t>Emergency Eye &amp;</a:t>
            </a:r>
            <a:br>
              <a:rPr lang="en-US" sz="1300" dirty="0"/>
            </a:br>
            <a:r>
              <a:rPr lang="en-US" sz="1300" dirty="0"/>
              <a:t>Safety Showers</a:t>
            </a:r>
          </a:p>
          <a:p>
            <a:pPr marL="173038" indent="-173038">
              <a:spcAft>
                <a:spcPts val="600"/>
              </a:spcAft>
              <a:buFont typeface="Arial" panose="020B0604020202020204" pitchFamily="34" charset="0"/>
              <a:buChar char="•"/>
            </a:pPr>
            <a:r>
              <a:rPr lang="en-US" sz="1300" dirty="0"/>
              <a:t>Gas Cylinder Handling</a:t>
            </a:r>
          </a:p>
          <a:p>
            <a:pPr marL="173038" indent="-173038">
              <a:spcAft>
                <a:spcPts val="600"/>
              </a:spcAft>
              <a:buFont typeface="Arial" panose="020B0604020202020204" pitchFamily="34" charset="0"/>
              <a:buChar char="•"/>
            </a:pPr>
            <a:r>
              <a:rPr lang="en-US" sz="1300" dirty="0"/>
              <a:t>Drum Safety Equipment</a:t>
            </a:r>
          </a:p>
          <a:p>
            <a:pPr marL="173038" indent="-173038">
              <a:spcAft>
                <a:spcPts val="600"/>
              </a:spcAft>
              <a:buFont typeface="Arial" panose="020B0604020202020204" pitchFamily="34" charset="0"/>
              <a:buChar char="•"/>
            </a:pPr>
            <a:r>
              <a:rPr lang="en-US" sz="1300" dirty="0"/>
              <a:t>Flexible Spill Containment</a:t>
            </a:r>
          </a:p>
          <a:p>
            <a:pPr marL="173038" indent="-173038">
              <a:spcAft>
                <a:spcPts val="600"/>
              </a:spcAft>
              <a:buFont typeface="Arial" panose="020B0604020202020204" pitchFamily="34" charset="0"/>
              <a:buChar char="•"/>
            </a:pPr>
            <a:r>
              <a:rPr lang="en-US" sz="1300" dirty="0"/>
              <a:t>Rigid Spill Containment</a:t>
            </a:r>
          </a:p>
          <a:p>
            <a:pPr marL="173038" indent="-173038">
              <a:spcAft>
                <a:spcPts val="600"/>
              </a:spcAft>
              <a:buFont typeface="Arial" panose="020B0604020202020204" pitchFamily="34" charset="0"/>
              <a:buChar char="•"/>
            </a:pPr>
            <a:r>
              <a:rPr lang="en-US" sz="1300" dirty="0"/>
              <a:t>Outdoor Storage Lockers</a:t>
            </a:r>
          </a:p>
          <a:p>
            <a:pPr marL="173038" indent="-173038">
              <a:spcAft>
                <a:spcPts val="600"/>
              </a:spcAft>
              <a:buFont typeface="Arial" panose="020B0604020202020204" pitchFamily="34" charset="0"/>
              <a:buChar char="•"/>
            </a:pPr>
            <a:r>
              <a:rPr lang="en-US" sz="1300" dirty="0"/>
              <a:t>Industrial Matting</a:t>
            </a:r>
          </a:p>
          <a:p>
            <a:pPr marL="173038" indent="-173038">
              <a:spcAft>
                <a:spcPts val="600"/>
              </a:spcAft>
              <a:buFont typeface="Arial" panose="020B0604020202020204" pitchFamily="34" charset="0"/>
              <a:buChar char="•"/>
            </a:pPr>
            <a:r>
              <a:rPr lang="en-US" sz="1300" dirty="0"/>
              <a:t>Motion Safety</a:t>
            </a:r>
          </a:p>
          <a:p>
            <a:pPr marL="173038" indent="-173038">
              <a:spcAft>
                <a:spcPts val="600"/>
              </a:spcAft>
              <a:buFont typeface="Arial" panose="020B0604020202020204" pitchFamily="34" charset="0"/>
              <a:buChar char="•"/>
            </a:pPr>
            <a:r>
              <a:rPr lang="en-US" sz="1300" dirty="0"/>
              <a:t>Cable Management</a:t>
            </a:r>
          </a:p>
          <a:p>
            <a:pPr marL="173038" indent="-173038">
              <a:spcAft>
                <a:spcPts val="600"/>
              </a:spcAft>
              <a:buFont typeface="Arial" panose="020B0604020202020204" pitchFamily="34" charset="0"/>
              <a:buChar char="•"/>
            </a:pPr>
            <a:r>
              <a:rPr lang="en-US" sz="1300" dirty="0"/>
              <a:t>Ground Protection</a:t>
            </a:r>
          </a:p>
          <a:p>
            <a:pPr marL="173038" indent="-173038">
              <a:spcAft>
                <a:spcPts val="600"/>
              </a:spcAft>
              <a:buFont typeface="Arial" panose="020B0604020202020204" pitchFamily="34" charset="0"/>
              <a:buChar char="•"/>
            </a:pPr>
            <a:r>
              <a:rPr lang="en-US" sz="1300" dirty="0"/>
              <a:t>Material Handling</a:t>
            </a:r>
          </a:p>
          <a:p>
            <a:pPr marL="173038" indent="-173038">
              <a:spcAft>
                <a:spcPts val="600"/>
              </a:spcAft>
              <a:buFont typeface="Arial" panose="020B0604020202020204" pitchFamily="34" charset="0"/>
              <a:buChar char="•"/>
            </a:pPr>
            <a:r>
              <a:rPr lang="en-US" sz="1300" dirty="0"/>
              <a:t>Hazardous Waste Drums</a:t>
            </a:r>
          </a:p>
          <a:p>
            <a:pPr marL="173038" indent="-173038">
              <a:spcAft>
                <a:spcPts val="600"/>
              </a:spcAft>
              <a:buFont typeface="Arial" panose="020B0604020202020204" pitchFamily="34" charset="0"/>
              <a:buChar char="•"/>
            </a:pPr>
            <a:r>
              <a:rPr lang="en-US" sz="1300" dirty="0"/>
              <a:t>5S</a:t>
            </a:r>
          </a:p>
          <a:p>
            <a:pPr marL="173038" indent="-173038">
              <a:spcAft>
                <a:spcPts val="600"/>
              </a:spcAft>
              <a:buFont typeface="Arial" panose="020B0604020202020204" pitchFamily="34" charset="0"/>
              <a:buChar char="•"/>
            </a:pPr>
            <a:r>
              <a:rPr lang="en-US" sz="1300" dirty="0"/>
              <a:t>Safety Signs</a:t>
            </a:r>
          </a:p>
          <a:p>
            <a:pPr marL="173038" indent="-173038">
              <a:spcAft>
                <a:spcPts val="600"/>
              </a:spcAft>
              <a:buFont typeface="Arial" panose="020B0604020202020204" pitchFamily="34" charset="0"/>
              <a:buChar char="•"/>
            </a:pPr>
            <a:r>
              <a:rPr lang="en-US" sz="1300" dirty="0"/>
              <a:t>Lockout/Tagout</a:t>
            </a:r>
          </a:p>
          <a:p>
            <a:pPr marL="173038" indent="-173038">
              <a:spcAft>
                <a:spcPts val="600"/>
              </a:spcAft>
              <a:buFont typeface="Arial" panose="020B0604020202020204" pitchFamily="34" charset="0"/>
              <a:buChar char="•"/>
            </a:pPr>
            <a:endParaRPr lang="en-US" sz="1300" dirty="0"/>
          </a:p>
        </p:txBody>
      </p:sp>
    </p:spTree>
    <p:extLst>
      <p:ext uri="{BB962C8B-B14F-4D97-AF65-F5344CB8AC3E}">
        <p14:creationId xmlns:p14="http://schemas.microsoft.com/office/powerpoint/2010/main" val="855413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52400" y="1066589"/>
            <a:ext cx="3070839" cy="1990927"/>
          </a:xfrm>
          <a:prstGeom prst="rect">
            <a:avLst/>
          </a:prstGeom>
          <a:ln w="3175">
            <a:solidFill>
              <a:schemeClr val="tx1"/>
            </a:solidFill>
          </a:ln>
        </p:spPr>
      </p:pic>
      <p:sp>
        <p:nvSpPr>
          <p:cNvPr id="7" name="TextBox 6"/>
          <p:cNvSpPr txBox="1"/>
          <p:nvPr/>
        </p:nvSpPr>
        <p:spPr>
          <a:xfrm>
            <a:off x="3352800" y="2238181"/>
            <a:ext cx="5638800" cy="2585323"/>
          </a:xfrm>
          <a:prstGeom prst="rect">
            <a:avLst/>
          </a:prstGeom>
          <a:noFill/>
        </p:spPr>
        <p:txBody>
          <a:bodyPr wrap="square" rtlCol="0">
            <a:spAutoFit/>
          </a:bodyPr>
          <a:lstStyle/>
          <a:p>
            <a:r>
              <a:rPr lang="en-US" dirty="0" err="1"/>
              <a:t>Justrite's</a:t>
            </a:r>
            <a:r>
              <a:rPr lang="en-US" dirty="0"/>
              <a:t> free consultative survey, provided in a comprehensive format — known as STUD-E for STORAGE, TRANSFER, USE, DISPOSAL, and EVALUATION of flammable liquids — addresses the inherent concerns with handling volatile hazardous liquids. The results prevent catastrophic fires, protect your people from potential injuries or death, protect the environment to meet sustainability initiatives, and assure compliance to OSHA and EPA regulations</a:t>
            </a:r>
            <a:endParaRPr lang="en-US" sz="2400" b="1" dirty="0"/>
          </a:p>
        </p:txBody>
      </p:sp>
      <p:sp>
        <p:nvSpPr>
          <p:cNvPr id="9" name="Title 1"/>
          <p:cNvSpPr txBox="1">
            <a:spLocks/>
          </p:cNvSpPr>
          <p:nvPr/>
        </p:nvSpPr>
        <p:spPr>
          <a:xfrm>
            <a:off x="27272" y="79811"/>
            <a:ext cx="8862039" cy="628472"/>
          </a:xfrm>
          <a:prstGeom prst="rect">
            <a:avLst/>
          </a:prstGeom>
        </p:spPr>
        <p:txBody>
          <a:bodyPr>
            <a:normAutofit/>
          </a:bodyPr>
          <a:lstStyle>
            <a:lvl1pPr algn="ctr" defTabSz="914400" rtl="0" eaLnBrk="1" latinLnBrk="0" hangingPunct="1">
              <a:spcBef>
                <a:spcPct val="0"/>
              </a:spcBef>
              <a:buNone/>
              <a:defRPr sz="3200" b="1" i="0" kern="1200">
                <a:solidFill>
                  <a:schemeClr val="tx1"/>
                </a:solidFill>
                <a:latin typeface="Arial Black" charset="0"/>
                <a:ea typeface="Arial Black" charset="0"/>
                <a:cs typeface="Arial Black" charset="0"/>
              </a:defRPr>
            </a:lvl1pPr>
          </a:lstStyle>
          <a:p>
            <a:r>
              <a:rPr lang="en-US" dirty="0"/>
              <a:t>STUDE Safety Survey</a:t>
            </a:r>
          </a:p>
        </p:txBody>
      </p:sp>
      <p:pic>
        <p:nvPicPr>
          <p:cNvPr id="13" name="Picture 12">
            <a:extLst>
              <a:ext uri="{FF2B5EF4-FFF2-40B4-BE49-F238E27FC236}">
                <a16:creationId xmlns:a16="http://schemas.microsoft.com/office/drawing/2014/main" id="{88FAAD69-59CF-464A-88D2-6928ADDAD17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15712"/>
            <a:ext cx="1969576" cy="3015583"/>
          </a:xfrm>
          <a:prstGeom prst="rect">
            <a:avLst/>
          </a:prstGeom>
        </p:spPr>
      </p:pic>
    </p:spTree>
    <p:extLst>
      <p:ext uri="{BB962C8B-B14F-4D97-AF65-F5344CB8AC3E}">
        <p14:creationId xmlns:p14="http://schemas.microsoft.com/office/powerpoint/2010/main" val="2763292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E4874-D6D1-4819-9E03-70ADEFDBB3B0}"/>
              </a:ext>
            </a:extLst>
          </p:cNvPr>
          <p:cNvSpPr>
            <a:spLocks noGrp="1"/>
          </p:cNvSpPr>
          <p:nvPr>
            <p:ph type="title"/>
          </p:nvPr>
        </p:nvSpPr>
        <p:spPr>
          <a:xfrm>
            <a:off x="119743" y="76200"/>
            <a:ext cx="8229600" cy="580402"/>
          </a:xfrm>
        </p:spPr>
        <p:txBody>
          <a:bodyPr>
            <a:normAutofit/>
          </a:bodyPr>
          <a:lstStyle/>
          <a:p>
            <a:pPr algn="l"/>
            <a:r>
              <a:rPr lang="en-US" sz="2400" dirty="0"/>
              <a:t>Summary</a:t>
            </a:r>
          </a:p>
        </p:txBody>
      </p:sp>
      <p:sp>
        <p:nvSpPr>
          <p:cNvPr id="3" name="Content Placeholder 2">
            <a:extLst>
              <a:ext uri="{FF2B5EF4-FFF2-40B4-BE49-F238E27FC236}">
                <a16:creationId xmlns:a16="http://schemas.microsoft.com/office/drawing/2014/main" id="{FD6A5ABD-2C05-4DB5-97E1-F0E9E662343F}"/>
              </a:ext>
            </a:extLst>
          </p:cNvPr>
          <p:cNvSpPr>
            <a:spLocks noGrp="1"/>
          </p:cNvSpPr>
          <p:nvPr>
            <p:ph sz="half" idx="1"/>
          </p:nvPr>
        </p:nvSpPr>
        <p:spPr>
          <a:xfrm>
            <a:off x="109316" y="914400"/>
            <a:ext cx="3472084" cy="5791199"/>
          </a:xfrm>
        </p:spPr>
        <p:txBody>
          <a:bodyPr/>
          <a:lstStyle/>
          <a:p>
            <a:pPr marL="342900" indent="-342900">
              <a:spcBef>
                <a:spcPts val="600"/>
              </a:spcBef>
              <a:buFont typeface="Arial" panose="020B0604020202020204" pitchFamily="34" charset="0"/>
              <a:buChar char="•"/>
            </a:pPr>
            <a:r>
              <a:rPr lang="en-US" sz="1800" dirty="0"/>
              <a:t>Comprehensive line of approved products to serve facilities who have safety and compliance needs.</a:t>
            </a:r>
            <a:br>
              <a:rPr lang="en-US" sz="1800" dirty="0"/>
            </a:br>
            <a:endParaRPr lang="en-US" sz="1800" dirty="0"/>
          </a:p>
          <a:p>
            <a:pPr marL="342900" indent="-342900">
              <a:spcBef>
                <a:spcPts val="600"/>
              </a:spcBef>
              <a:buFont typeface="Arial" panose="020B0604020202020204" pitchFamily="34" charset="0"/>
              <a:buChar char="•"/>
            </a:pPr>
            <a:r>
              <a:rPr lang="en-US" sz="1800" dirty="0"/>
              <a:t>Expertise in chemical, environmental, operator and identification safety.</a:t>
            </a:r>
          </a:p>
          <a:p>
            <a:pPr marL="342900" indent="-342900">
              <a:spcBef>
                <a:spcPts val="600"/>
              </a:spcBef>
              <a:buFont typeface="Arial" panose="020B0604020202020204" pitchFamily="34" charset="0"/>
              <a:buChar char="•"/>
            </a:pPr>
            <a:endParaRPr lang="en-US" sz="1800" dirty="0"/>
          </a:p>
          <a:p>
            <a:pPr marL="342900" indent="-342900">
              <a:spcBef>
                <a:spcPts val="600"/>
              </a:spcBef>
              <a:buFont typeface="Arial" panose="020B0604020202020204" pitchFamily="34" charset="0"/>
              <a:buChar char="•"/>
            </a:pPr>
            <a:r>
              <a:rPr lang="en-US" sz="1800" dirty="0"/>
              <a:t>Increase Overall Safety in Your Workplace.</a:t>
            </a:r>
          </a:p>
          <a:p>
            <a:pPr marL="342900" indent="-342900">
              <a:spcBef>
                <a:spcPts val="600"/>
              </a:spcBef>
              <a:buFont typeface="Arial" panose="020B0604020202020204" pitchFamily="34" charset="0"/>
              <a:buChar char="•"/>
            </a:pPr>
            <a:endParaRPr lang="en-US" sz="1800" dirty="0"/>
          </a:p>
          <a:p>
            <a:pPr marL="342900" indent="-342900">
              <a:spcBef>
                <a:spcPts val="600"/>
              </a:spcBef>
              <a:buFont typeface="Arial" panose="020B0604020202020204" pitchFamily="34" charset="0"/>
              <a:buChar char="•"/>
            </a:pPr>
            <a:r>
              <a:rPr lang="en-US" sz="1800" dirty="0"/>
              <a:t>Let Us Know How We Can Help</a:t>
            </a:r>
          </a:p>
        </p:txBody>
      </p:sp>
      <p:pic>
        <p:nvPicPr>
          <p:cNvPr id="6" name="Picture 5">
            <a:extLst>
              <a:ext uri="{FF2B5EF4-FFF2-40B4-BE49-F238E27FC236}">
                <a16:creationId xmlns:a16="http://schemas.microsoft.com/office/drawing/2014/main" id="{0F270FD9-3C69-4EF3-839F-2F2DC453C6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70075" y="762000"/>
            <a:ext cx="5520903" cy="3047999"/>
          </a:xfrm>
          <a:prstGeom prst="rect">
            <a:avLst/>
          </a:prstGeom>
        </p:spPr>
      </p:pic>
      <p:pic>
        <p:nvPicPr>
          <p:cNvPr id="5" name="Picture 4" descr="A picture containing screenshot&#10;&#10;Description automatically generated">
            <a:extLst>
              <a:ext uri="{FF2B5EF4-FFF2-40B4-BE49-F238E27FC236}">
                <a16:creationId xmlns:a16="http://schemas.microsoft.com/office/drawing/2014/main" id="{3C4A0091-B5C0-4BB2-870D-CD1FDC24AD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92003" y="3980687"/>
            <a:ext cx="5588373" cy="1634154"/>
          </a:xfrm>
          <a:prstGeom prst="rect">
            <a:avLst/>
          </a:prstGeom>
        </p:spPr>
      </p:pic>
    </p:spTree>
    <p:extLst>
      <p:ext uri="{BB962C8B-B14F-4D97-AF65-F5344CB8AC3E}">
        <p14:creationId xmlns:p14="http://schemas.microsoft.com/office/powerpoint/2010/main" val="1071999700"/>
      </p:ext>
    </p:extLst>
  </p:cSld>
  <p:clrMapOvr>
    <a:masterClrMapping/>
  </p:clrMapOvr>
</p:sld>
</file>

<file path=ppt/theme/theme1.xml><?xml version="1.0" encoding="utf-8"?>
<a:theme xmlns:a="http://schemas.openxmlformats.org/drawingml/2006/main" name="First Master Title Slide - Justri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2F06842C-0D91-4429-8C33-F5223589E140}" vid="{2EC8FFFA-688C-478F-8351-C5613D1A1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JustriteTemplate_2017</Template>
  <TotalTime>4364</TotalTime>
  <Words>187</Words>
  <Application>Microsoft Office PowerPoint</Application>
  <PresentationFormat>On-screen Show (4:3)</PresentationFormat>
  <Paragraphs>29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Arial Black</vt:lpstr>
      <vt:lpstr>Calibri</vt:lpstr>
      <vt:lpstr>First Master Title Slide - Justrite</vt:lpstr>
      <vt:lpstr>PowerPoint Presentation</vt:lpstr>
      <vt:lpstr>Largest Provider of Non-PPE Industrial and Environmental Safety Products</vt:lpstr>
      <vt:lpstr>PowerPoint Presentation</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 Wilbert</dc:creator>
  <cp:lastModifiedBy>Cameron Dennard</cp:lastModifiedBy>
  <cp:revision>274</cp:revision>
  <cp:lastPrinted>2018-04-06T17:40:30Z</cp:lastPrinted>
  <dcterms:created xsi:type="dcterms:W3CDTF">2017-02-13T22:04:41Z</dcterms:created>
  <dcterms:modified xsi:type="dcterms:W3CDTF">2019-08-07T21:28:36Z</dcterms:modified>
</cp:coreProperties>
</file>